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"/>
  </p:notesMasterIdLst>
  <p:sldIdLst>
    <p:sldId id="264" r:id="rId2"/>
    <p:sldId id="266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90" userDrawn="1">
          <p15:clr>
            <a:srgbClr val="A4A3A4"/>
          </p15:clr>
        </p15:guide>
        <p15:guide id="2" pos="2381" userDrawn="1">
          <p15:clr>
            <a:srgbClr val="A4A3A4"/>
          </p15:clr>
        </p15:guide>
        <p15:guide id="3" pos="272" userDrawn="1">
          <p15:clr>
            <a:srgbClr val="A4A3A4"/>
          </p15:clr>
        </p15:guide>
        <p15:guide id="4" orient="horz" pos="283" userDrawn="1">
          <p15:clr>
            <a:srgbClr val="A4A3A4"/>
          </p15:clr>
        </p15:guide>
        <p15:guide id="5" orient="horz" pos="6452" userDrawn="1">
          <p15:clr>
            <a:srgbClr val="A4A3A4"/>
          </p15:clr>
        </p15:guide>
        <p15:guide id="6" pos="44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C5C9"/>
    <a:srgbClr val="0065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9" autoAdjust="0"/>
    <p:restoredTop sz="96395" autoAdjust="0"/>
  </p:normalViewPr>
  <p:slideViewPr>
    <p:cSldViewPr snapToGrid="0">
      <p:cViewPr varScale="1">
        <p:scale>
          <a:sx n="69" d="100"/>
          <a:sy n="69" d="100"/>
        </p:scale>
        <p:origin x="5208" y="72"/>
      </p:cViewPr>
      <p:guideLst>
        <p:guide orient="horz" pos="3390"/>
        <p:guide pos="2381"/>
        <p:guide pos="272"/>
        <p:guide orient="horz" pos="283"/>
        <p:guide orient="horz" pos="6452"/>
        <p:guide pos="44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6FFA8C-6D7D-3C4A-836D-7831284895DC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532E6-6A50-CE45-A252-A3CC5A957115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087988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46698-A0A4-AA4C-F800-02A35789B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576F09-A2D5-5E37-C15A-72D6595427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92ED03-A8DD-80E2-2163-C6E152F7DA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915A93-CC99-CAF1-0CA0-148DC75DD1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A60A0-76EE-004B-965B-E6728CF32E37}" type="slidenum">
              <a:rPr lang="en-RU" smtClean="0"/>
              <a:t>1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32914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235137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027406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174283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425949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73455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865112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390015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551824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6644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287778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71106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F782D4-88B1-4F43-8378-9B4485ED5996}" type="datetimeFigureOut">
              <a:rPr lang="en-RU" smtClean="0"/>
              <a:t>08/31/2026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8582F1-54EF-8948-93E6-8E0005828273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614088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551B9-4743-5478-CDB9-5624F8449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able 25">
            <a:extLst>
              <a:ext uri="{FF2B5EF4-FFF2-40B4-BE49-F238E27FC236}">
                <a16:creationId xmlns:a16="http://schemas.microsoft.com/office/drawing/2014/main" id="{50E77359-221D-E543-960D-C29B8FBB82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98313"/>
              </p:ext>
            </p:extLst>
          </p:nvPr>
        </p:nvGraphicFramePr>
        <p:xfrm>
          <a:off x="327791" y="3419605"/>
          <a:ext cx="6949948" cy="717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948">
                  <a:extLst>
                    <a:ext uri="{9D8B030D-6E8A-4147-A177-3AD203B41FA5}">
                      <a16:colId xmlns:a16="http://schemas.microsoft.com/office/drawing/2014/main" val="814584022"/>
                    </a:ext>
                  </a:extLst>
                </a:gridCol>
                <a:gridCol w="4428000">
                  <a:extLst>
                    <a:ext uri="{9D8B030D-6E8A-4147-A177-3AD203B41FA5}">
                      <a16:colId xmlns:a16="http://schemas.microsoft.com/office/drawing/2014/main" val="27265578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6272223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6766978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375681610"/>
                    </a:ext>
                  </a:extLst>
                </a:gridCol>
              </a:tblGrid>
              <a:tr h="102823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Кузов</a:t>
                      </a: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i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Пятидверный</a:t>
                      </a: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  <a:r>
                        <a:rPr lang="ru-RU" sz="700" b="0" i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кроссовер</a:t>
                      </a: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0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0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443200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Модификация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1.5 DHT EM-i </a:t>
                      </a: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2</a:t>
                      </a:r>
                      <a:r>
                        <a:rPr lang="en-US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WD</a:t>
                      </a:r>
                      <a:r>
                        <a:rPr lang="pt-BR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(218 л.с.)</a:t>
                      </a: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0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0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9033186"/>
                  </a:ext>
                </a:extLst>
              </a:tr>
              <a:tr h="49814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Комплектация</a:t>
                      </a: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Max</a:t>
                      </a: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473717"/>
                  </a:ext>
                </a:extLst>
              </a:tr>
              <a:tr h="49814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Цена, руб.</a:t>
                      </a:r>
                      <a:r>
                        <a:rPr lang="ru-RU" sz="700" b="0" i="0" kern="1200" baseline="30000" dirty="0">
                          <a:solidFill>
                            <a:schemeClr val="dk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1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89</a:t>
                      </a: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900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2341406024"/>
                  </a:ext>
                </a:extLst>
              </a:tr>
              <a:tr h="49814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Выгода при покупке по программе «Цены сентября на 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BELGEE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», руб. </a:t>
                      </a:r>
                      <a:r>
                        <a:rPr lang="ru-RU" sz="700" b="0" i="0" kern="1200" baseline="30000" dirty="0">
                          <a:solidFill>
                            <a:schemeClr val="dk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2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3 000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354812"/>
                  </a:ext>
                </a:extLst>
              </a:tr>
              <a:tr h="49814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Выгода при покупке по программе «Трейд-ин», руб. </a:t>
                      </a:r>
                      <a:r>
                        <a:rPr lang="ru-RU" sz="700" b="0" i="0" kern="1200" baseline="30000" dirty="0">
                          <a:solidFill>
                            <a:schemeClr val="dk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3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3 000</a:t>
                      </a: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0" i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0" i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3430195145"/>
                  </a:ext>
                </a:extLst>
              </a:tr>
              <a:tr h="49814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Выгода при покупке по программе «Лояльный трейд-ин», руб. </a:t>
                      </a:r>
                      <a:r>
                        <a:rPr lang="ru-RU" sz="700" b="0" i="0" kern="1200" baseline="30000" dirty="0">
                          <a:solidFill>
                            <a:schemeClr val="dk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4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4 000</a:t>
                      </a: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0" i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0" i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3904143806"/>
                  </a:ext>
                </a:extLst>
              </a:tr>
              <a:tr h="49814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Максимальная выгода, руб.* </a:t>
                      </a: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7 000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1600501257"/>
                  </a:ext>
                </a:extLst>
              </a:tr>
              <a:tr h="49814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Специальная цена, руб.</a:t>
                      </a:r>
                      <a:r>
                        <a:rPr lang="ru-RU" sz="900" b="1" i="0" kern="1200" baseline="30000" dirty="0">
                          <a:solidFill>
                            <a:schemeClr val="dk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**</a:t>
                      </a:r>
                      <a:endParaRPr lang="ru-RU" sz="9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8</a:t>
                      </a:r>
                      <a:r>
                        <a:rPr lang="ru-RU" sz="9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2</a:t>
                      </a:r>
                      <a:r>
                        <a:rPr lang="en-US" sz="9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  <a:r>
                        <a:rPr lang="ru-RU" sz="9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9</a:t>
                      </a:r>
                      <a:r>
                        <a:rPr lang="en-US" sz="9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00</a:t>
                      </a:r>
                      <a:endParaRPr lang="ru-RU" sz="9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2518375208"/>
                  </a:ext>
                </a:extLst>
              </a:tr>
              <a:tr h="49814"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154203"/>
                  </a:ext>
                </a:extLst>
              </a:tr>
              <a:tr h="64767">
                <a:tc rowSpan="3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i="0" dirty="0">
                          <a:solidFill>
                            <a:schemeClr val="bg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Технические</a:t>
                      </a:r>
                      <a:r>
                        <a:rPr lang="ru-RU" sz="800" b="1" i="0" baseline="0" dirty="0">
                          <a:solidFill>
                            <a:schemeClr val="bg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характеристики</a:t>
                      </a:r>
                      <a:endParaRPr lang="ru-RU" sz="8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Длина х Ширина х Высота, мм</a:t>
                      </a:r>
                    </a:p>
                  </a:txBody>
                  <a:tcPr marL="47625" marR="47625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 4 740 х 1 905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х 1 685</a:t>
                      </a: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410601"/>
                  </a:ext>
                </a:extLst>
              </a:tr>
              <a:tr h="86148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Колёсная база, мм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2 755</a:t>
                      </a:r>
                      <a:endParaRPr lang="en-GB" sz="700" b="0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174486"/>
                  </a:ext>
                </a:extLst>
              </a:tr>
              <a:tr h="59763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Снаряжённая масса, кг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1 770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221541"/>
                  </a:ext>
                </a:extLst>
              </a:tr>
              <a:tr h="53849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Дорожный просвет, мм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172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570342"/>
                  </a:ext>
                </a:extLst>
              </a:tr>
              <a:tr h="34287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Свес передний / задний, мм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rgbClr val="221E1F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968 / 1 017</a:t>
                      </a:r>
                      <a:endParaRPr lang="en-US" sz="700" b="0" i="0" baseline="0" dirty="0">
                        <a:solidFill>
                          <a:srgbClr val="221E1F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667042"/>
                  </a:ext>
                </a:extLst>
              </a:tr>
              <a:tr h="28373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Угол выезда / угол съезда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18° / 20°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747576"/>
                  </a:ext>
                </a:extLst>
              </a:tr>
              <a:tr h="63402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Объём багажника, л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482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57293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Рабочий объём двигателя, см</a:t>
                      </a:r>
                      <a:r>
                        <a:rPr lang="ru-RU" sz="700" kern="1200" baseline="30000" dirty="0">
                          <a:solidFill>
                            <a:schemeClr val="dk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3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1 499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122845"/>
                  </a:ext>
                </a:extLst>
              </a:tr>
              <a:tr h="91558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Тип двигателя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Бензиновый, четырёхцилиндровый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8115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Максимальная мощность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двигателя,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л.с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.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99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12376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Максимальный крутящий момент двигателя, Н-м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125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28256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Тип электродвигателя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Синхронный двигатель с постоянными магнитами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55744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Максимальная мощность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электродвигателя,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л.с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.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218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41748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Максимальный крутящий момент электродвигателя, Н-м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262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83129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Тип батареи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Литий-железо-фосфатная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55373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Емкость аккумулятора, кВт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18,4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68793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Максимальная мощность зарядки постоянным током, кВт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30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40277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Максимальная мощность зарядки переменным током, кВт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6,6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7471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Время быстрой зарядки постоянным током (30%-80%), мин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20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14041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Время зарядки переменным током (10%-100%), ч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3,1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958252"/>
                  </a:ext>
                </a:extLst>
              </a:tr>
              <a:tr h="86258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Коробка передач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</a:t>
                      </a:r>
                      <a:r>
                        <a:rPr lang="en-US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DHT Automatic</a:t>
                      </a: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– гибридная трансмиссия типа </a:t>
                      </a:r>
                      <a:r>
                        <a:rPr lang="en-US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DHT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126254"/>
                  </a:ext>
                </a:extLst>
              </a:tr>
              <a:tr h="78415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Тип привода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Передний (</a:t>
                      </a:r>
                      <a:r>
                        <a:rPr lang="en-US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2WD)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5219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Передняя подвеска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Независимая,</a:t>
                      </a:r>
                      <a:r>
                        <a:rPr lang="ru-RU" sz="700" b="0" baseline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типа </a:t>
                      </a:r>
                      <a:r>
                        <a:rPr lang="ru-RU" sz="700" b="0" baseline="0" dirty="0" err="1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Макферсон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813949"/>
                  </a:ext>
                </a:extLst>
              </a:tr>
              <a:tr h="59763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Задняя подвеска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Многорычажная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51907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Тормозные механизмы передних/задних колёс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Дисковые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220846"/>
                  </a:ext>
                </a:extLst>
              </a:tr>
              <a:tr h="95702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Расход топлива в смешанном цикле, л/100км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6,2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269191"/>
                  </a:ext>
                </a:extLst>
              </a:tr>
              <a:tr h="957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Комбинированный запас хода, км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(NEDC)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1000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315698"/>
                  </a:ext>
                </a:extLst>
              </a:tr>
              <a:tr h="64312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B w="38100" cmpd="sng">
                      <a:noFill/>
                    </a:lnB>
                    <a:solidFill>
                      <a:srgbClr val="B7C5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Максимальная скорость, км/ч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170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73768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Разгон 0-100 км/ч, с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7,5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71284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Объём топливного бака, л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50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242180"/>
                  </a:ext>
                </a:extLst>
              </a:tr>
              <a:tr h="4657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Вид топлива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≥ АИ-92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314448"/>
                  </a:ext>
                </a:extLst>
              </a:tr>
              <a:tr h="67951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Экологический класс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0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6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643461"/>
                  </a:ext>
                </a:extLst>
              </a:tr>
              <a:tr h="312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6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150204"/>
                  </a:ext>
                </a:extLst>
              </a:tr>
              <a:tr h="47733">
                <a:tc rowSpan="1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i="0" baseline="0" dirty="0">
                          <a:solidFill>
                            <a:schemeClr val="bg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Экстерьер</a:t>
                      </a:r>
                      <a:endParaRPr lang="ru-RU" sz="8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19-дюймовые алюминиевые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литые диски с низким сопротивлением </a:t>
                      </a: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(шины 235/50 </a:t>
                      </a:r>
                      <a:r>
                        <a:rPr lang="en-US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R1</a:t>
                      </a: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9</a:t>
                      </a:r>
                      <a:r>
                        <a:rPr lang="en-US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)</a:t>
                      </a: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345884"/>
                  </a:ext>
                </a:extLst>
              </a:tr>
              <a:tr h="69114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Светодиодные передние фары и задние фонари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571748"/>
                  </a:ext>
                </a:extLst>
              </a:tr>
              <a:tr h="90496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Светодиодные дневные ходовые огни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85153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Рейлинги на крыше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35829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Панорамный люк на крыше с электроприводом и солнцезащитным козырьком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3735289"/>
                  </a:ext>
                </a:extLst>
              </a:tr>
              <a:tr h="10004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Тонированные задние стекла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656423"/>
                  </a:ext>
                </a:extLst>
              </a:tr>
              <a:tr h="10095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Электропривод багажника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836170"/>
                  </a:ext>
                </a:extLst>
              </a:tr>
              <a:tr h="54102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Электрорегулировка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и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электрообогрев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наружных зеркал заднего вида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83432"/>
                  </a:ext>
                </a:extLst>
              </a:tr>
              <a:tr h="27716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Электроскладывание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наружных зеркал заднего вида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8508534"/>
                  </a:ext>
                </a:extLst>
              </a:tr>
              <a:tr h="42274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Подогрев форсунок стеклоочистителя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40595"/>
                  </a:ext>
                </a:extLst>
              </a:tr>
              <a:tr h="68526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Электрообогрев и функция отпотевания лобового стекла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0527790"/>
                  </a:ext>
                </a:extLst>
              </a:tr>
              <a:tr h="7950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9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Электрообогрев и функция отпотевания заднего стекла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13265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Бескаркасный стеклоочиститель с датчиком дождя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38676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776083"/>
                  </a:ext>
                </a:extLst>
              </a:tr>
              <a:tr h="0">
                <a:tc rowSpan="10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dirty="0">
                          <a:solidFill>
                            <a:schemeClr val="bg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Интерьер</a:t>
                      </a: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Отделка интерьера и сидений коричневой искусственной кожей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kern="1200" dirty="0">
                          <a:solidFill>
                            <a:schemeClr val="dk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◦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751409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Отделка интерьера и сидений темно синей искусственной кожей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kern="1200" dirty="0">
                          <a:solidFill>
                            <a:schemeClr val="dk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◦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38575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bg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Многофункциональное рулевое колесо с отделкой из микрофибры и искусственной кожи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850271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i="0" dirty="0">
                        <a:solidFill>
                          <a:schemeClr val="bg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Автоматическое антибликовое внутреннее зеркало заднего вида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324206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Передние солнцезащитные козырьки с зеркалом и подсветкой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2839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Задний центральный подлокотник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96689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Передние и задние фонари для чтения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257182383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Багажное отделение с подсветкой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96547207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Ящик для перчаток с подсветкой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6913883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256-цветная атмосферная подсветка интерьера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/>
                </a:tc>
                <a:extLst>
                  <a:ext uri="{0D108BD9-81ED-4DB2-BD59-A6C34878D82A}">
                    <a16:rowId xmlns:a16="http://schemas.microsoft.com/office/drawing/2014/main" val="2878126475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0"/>
          <a:stretch/>
        </p:blipFill>
        <p:spPr>
          <a:xfrm>
            <a:off x="3705592" y="559187"/>
            <a:ext cx="3347910" cy="199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10"/>
          <a:stretch/>
        </p:blipFill>
        <p:spPr>
          <a:xfrm>
            <a:off x="423104" y="559446"/>
            <a:ext cx="3447561" cy="199772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489" y="213499"/>
            <a:ext cx="1570250" cy="32747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58" y="882785"/>
            <a:ext cx="486519" cy="62428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8" t="42703" r="13586" b="42727"/>
          <a:stretch/>
        </p:blipFill>
        <p:spPr>
          <a:xfrm>
            <a:off x="326685" y="197236"/>
            <a:ext cx="1853793" cy="360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28" y="2376806"/>
            <a:ext cx="1403017" cy="756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348" y="2379769"/>
            <a:ext cx="1403017" cy="75600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520" y="2375355"/>
            <a:ext cx="1405709" cy="757451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995" y="2379769"/>
            <a:ext cx="1403017" cy="756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373" y="2384183"/>
            <a:ext cx="1403017" cy="75600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07"/>
          <a:stretch/>
        </p:blipFill>
        <p:spPr>
          <a:xfrm>
            <a:off x="6079592" y="2384141"/>
            <a:ext cx="1320143" cy="756000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160578" y="3006073"/>
            <a:ext cx="125542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defTabSz="755934">
              <a:defRPr/>
            </a:pPr>
            <a:r>
              <a:rPr lang="ru-RU" sz="9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Белый</a:t>
            </a:r>
          </a:p>
          <a:p>
            <a:pPr lvl="0" algn="ctr" defTabSz="755934">
              <a:defRPr/>
            </a:pPr>
            <a:endParaRPr lang="ru-RU" sz="900" dirty="0">
              <a:latin typeface="Inter Display" panose="02000503000000020004" pitchFamily="2" charset="0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393525" y="3011083"/>
            <a:ext cx="125542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defTabSz="755934">
              <a:defRPr/>
            </a:pPr>
            <a:r>
              <a:rPr lang="ru-RU" sz="9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Серебристый</a:t>
            </a:r>
          </a:p>
          <a:p>
            <a:pPr lvl="0" algn="ctr" defTabSz="755934">
              <a:defRPr/>
            </a:pPr>
            <a:r>
              <a:rPr lang="ru-RU" sz="9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металлик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570975" y="3006073"/>
            <a:ext cx="125542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defTabSz="755934">
              <a:defRPr/>
            </a:pPr>
            <a:r>
              <a:rPr lang="ru-RU" sz="9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Синий</a:t>
            </a:r>
          </a:p>
          <a:p>
            <a:pPr lvl="0" algn="ctr" defTabSz="755934">
              <a:defRPr/>
            </a:pPr>
            <a:r>
              <a:rPr lang="ru-RU" sz="9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металлик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3756923" y="3009629"/>
            <a:ext cx="125542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defTabSz="755934">
              <a:defRPr/>
            </a:pPr>
            <a:r>
              <a:rPr lang="ru-RU" sz="9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Серый</a:t>
            </a:r>
          </a:p>
          <a:p>
            <a:pPr lvl="0" algn="ctr" defTabSz="755934">
              <a:defRPr/>
            </a:pPr>
            <a:r>
              <a:rPr lang="ru-RU" sz="9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металлик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889733" y="2995393"/>
            <a:ext cx="125542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defTabSz="755934">
              <a:defRPr/>
            </a:pPr>
            <a:r>
              <a:rPr lang="ru-RU" sz="9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Черный </a:t>
            </a:r>
            <a:endParaRPr lang="en-US" sz="900" dirty="0">
              <a:latin typeface="Inter Display" panose="02000503000000020004" pitchFamily="2" charset="0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lvl="0" algn="ctr" defTabSz="755934">
              <a:defRPr/>
            </a:pPr>
            <a:r>
              <a:rPr lang="ru-RU" sz="9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металлик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6110394" y="3009629"/>
            <a:ext cx="1255425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defTabSz="755934">
              <a:defRPr/>
            </a:pPr>
            <a:r>
              <a:rPr lang="ru-RU" sz="9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Зеленый</a:t>
            </a:r>
          </a:p>
          <a:p>
            <a:pPr lvl="0" algn="ctr" defTabSz="755934">
              <a:defRPr/>
            </a:pPr>
            <a:r>
              <a:rPr lang="ru-RU" sz="9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металлик</a:t>
            </a:r>
          </a:p>
        </p:txBody>
      </p:sp>
    </p:spTree>
    <p:extLst>
      <p:ext uri="{BB962C8B-B14F-4D97-AF65-F5344CB8AC3E}">
        <p14:creationId xmlns:p14="http://schemas.microsoft.com/office/powerpoint/2010/main" val="2258961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489" y="213499"/>
            <a:ext cx="1570250" cy="3274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8" t="42703" r="13586" b="42727"/>
          <a:stretch/>
        </p:blipFill>
        <p:spPr>
          <a:xfrm>
            <a:off x="326685" y="197236"/>
            <a:ext cx="1853793" cy="360000"/>
          </a:xfrm>
          <a:prstGeom prst="rect">
            <a:avLst/>
          </a:prstGeom>
        </p:spPr>
      </p:pic>
      <p:sp>
        <p:nvSpPr>
          <p:cNvPr id="8" name="TextBox 8">
            <a:extLst>
              <a:ext uri="{FF2B5EF4-FFF2-40B4-BE49-F238E27FC236}">
                <a16:creationId xmlns:a16="http://schemas.microsoft.com/office/drawing/2014/main" id="{5542419B-B552-FC03-4D69-B09AB2B37E25}"/>
              </a:ext>
            </a:extLst>
          </p:cNvPr>
          <p:cNvSpPr txBox="1"/>
          <p:nvPr/>
        </p:nvSpPr>
        <p:spPr>
          <a:xfrm>
            <a:off x="314358" y="7737287"/>
            <a:ext cx="691317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Представленные на изображениях автомобили могут отличаться от серийных моделей. Цвет, технические характеристики и комплектация автомобилей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BELGEE X80 PHEV 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могут быть изменены в одностороннем порядке.</a:t>
            </a:r>
          </a:p>
          <a:p>
            <a:pPr algn="just"/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СЗАО «БЕЛДЖИ» вправе изменить сроки и условия программ. Подробные условия уточняйте в дилерских центрах «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BELGEE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» (список дилеров: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www.belgee.by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).</a:t>
            </a:r>
          </a:p>
          <a:p>
            <a:pPr algn="just"/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*Максимальная выгода на автомобиль состоит из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 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выгоды при покупке по программам «Лояльный трейд-ин» и «Цены сентября на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BELGEE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». Предложение действительно с 01.09.2026 г. по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3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0.09.2026 г. </a:t>
            </a:r>
          </a:p>
          <a:p>
            <a:pPr algn="just"/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**Специальная цена с учётом применимых выгод состоит из выгоды при покупке по программам «Лояльный трейд-ин» и «Цены сентября на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BELGEE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». Предложение действительно с 01.09.2026 г. по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3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0.09.2026 г. </a:t>
            </a:r>
            <a:endParaRPr lang="en-US" sz="600" dirty="0">
              <a:latin typeface="Inter Display" panose="02000503000000020004" pitchFamily="2" charset="0"/>
              <a:ea typeface="Inter Display" panose="02000503000000020004" pitchFamily="2" charset="0"/>
              <a:cs typeface="Inter Display" panose="02000503000000020004" pitchFamily="2" charset="0"/>
            </a:endParaRPr>
          </a:p>
          <a:p>
            <a:pPr algn="just"/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1 Максимальная цена перепродажи носит информационный характер и не является публичной офертой. </a:t>
            </a:r>
          </a:p>
          <a:p>
            <a:pPr algn="just"/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2 Выгода при покупке по программе «Цены сентября на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BELGEE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» - это единовременная и разовая скидка, предоставляется дилером покупателю от розничной цены автомобиля. Программа действует с 01.09.2026 г. по 30.09.2026 г. </a:t>
            </a:r>
          </a:p>
          <a:p>
            <a:pPr algn="just"/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3 Выгода при покупке по программе «Трейд-ин» - это единовременная и разовая скидка, предоставляется дилером покупателю от розничной цены автомобиля, приобретаемого по программе, при сдаче в трейд-ин автомобиля любой марки с пробегом. Программа действует с 01.07.2026 г. по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3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0.09.2026 г.</a:t>
            </a:r>
          </a:p>
          <a:p>
            <a:pPr algn="just"/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4 Выгода при покупке по программе «Лояльный трейд-ин» - это единовременная и разовая скидка, предоставляется дилером покупателю от розничной цены автомобиля, приобретаемого по программе, при сдаче в трейд-ин автомобиля марки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G</a:t>
            </a:r>
            <a:r>
              <a:rPr lang="ru-RU" sz="600" dirty="0" err="1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eely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 или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BELGEE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 с пробегом. Программа действует с 01.07.2026 г. по </a:t>
            </a:r>
            <a:r>
              <a:rPr lang="en-US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3</a:t>
            </a:r>
            <a:r>
              <a:rPr lang="ru-RU" sz="600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0.09.2026 г. </a:t>
            </a:r>
          </a:p>
        </p:txBody>
      </p:sp>
      <p:graphicFrame>
        <p:nvGraphicFramePr>
          <p:cNvPr id="6" name="Table 25">
            <a:extLst>
              <a:ext uri="{FF2B5EF4-FFF2-40B4-BE49-F238E27FC236}">
                <a16:creationId xmlns:a16="http://schemas.microsoft.com/office/drawing/2014/main" id="{50E77359-221D-E543-960D-C29B8FBB82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149748"/>
              </p:ext>
            </p:extLst>
          </p:nvPr>
        </p:nvGraphicFramePr>
        <p:xfrm>
          <a:off x="314358" y="591196"/>
          <a:ext cx="6913170" cy="7019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">
                  <a:extLst>
                    <a:ext uri="{9D8B030D-6E8A-4147-A177-3AD203B41FA5}">
                      <a16:colId xmlns:a16="http://schemas.microsoft.com/office/drawing/2014/main" val="814584022"/>
                    </a:ext>
                  </a:extLst>
                </a:gridCol>
                <a:gridCol w="4428000">
                  <a:extLst>
                    <a:ext uri="{9D8B030D-6E8A-4147-A177-3AD203B41FA5}">
                      <a16:colId xmlns:a16="http://schemas.microsoft.com/office/drawing/2014/main" val="272655780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627222307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6766978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375681610"/>
                    </a:ext>
                  </a:extLst>
                </a:gridCol>
              </a:tblGrid>
              <a:tr h="523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mpd="sng">
                      <a:noFill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Комплектация</a:t>
                      </a:r>
                      <a:endParaRPr lang="ru-RU" sz="6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1.5 DHT EM-i </a:t>
                      </a: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2</a:t>
                      </a:r>
                      <a:r>
                        <a:rPr lang="en-US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WD</a:t>
                      </a:r>
                      <a:r>
                        <a:rPr lang="pt-BR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(218 л.с.)</a:t>
                      </a:r>
                      <a:endParaRPr lang="ru-RU" sz="700" b="0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b="1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b="1" dirty="0"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8787792"/>
                  </a:ext>
                </a:extLst>
              </a:tr>
              <a:tr h="882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b="1" i="0" dirty="0">
                        <a:solidFill>
                          <a:schemeClr val="tx1"/>
                        </a:solidFill>
                        <a:effectLst/>
                        <a:latin typeface="Neo Sans Cyr" panose="020B0503000000000004" pitchFamily="34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Max</a:t>
                      </a:r>
                      <a:endParaRPr lang="ru-RU" sz="6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5870866"/>
                  </a:ext>
                </a:extLst>
              </a:tr>
              <a:tr h="85644">
                <a:tc rowSpan="2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i="0" dirty="0">
                          <a:solidFill>
                            <a:schemeClr val="bg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Безопасность</a:t>
                      </a: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Автоматический аварийный тормоз (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AEB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827945"/>
                  </a:ext>
                </a:extLst>
              </a:tr>
              <a:tr h="85644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Помощник удержания полосы движения 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(LKA)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40691"/>
                  </a:ext>
                </a:extLst>
              </a:tr>
              <a:tr h="856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экстренного удержания автомобиля в полосе движения (ELKA)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990080"/>
                  </a:ext>
                </a:extLst>
              </a:tr>
              <a:tr h="85644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Антиблокировочная система тормозов (ABS) с функцией электронного распределения тормозных усилий (EBD)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71748"/>
                  </a:ext>
                </a:extLst>
              </a:tr>
              <a:tr h="680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смягчения фронтальных столкновений (CMSF)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754846"/>
                  </a:ext>
                </a:extLst>
              </a:tr>
              <a:tr h="856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распознавания дорожных знаков (TSI)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592429"/>
                  </a:ext>
                </a:extLst>
              </a:tr>
              <a:tr h="93195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помощи при торможении (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BAS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851530"/>
                  </a:ext>
                </a:extLst>
              </a:tr>
              <a:tr h="73634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аварийного отключения питания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5305952"/>
                  </a:ext>
                </a:extLst>
              </a:tr>
              <a:tr h="736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предотвращения опрокидывания (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ARP)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361322"/>
                  </a:ext>
                </a:extLst>
              </a:tr>
              <a:tr h="736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предотвращения повторной аварии (PIB)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629920"/>
                  </a:ext>
                </a:extLst>
              </a:tr>
              <a:tr h="54072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Электронная система курсовой устойчивости (ESC) и всепогодная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антипробуксовочная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система (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G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-TCS)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i="0" baseline="0" dirty="0">
                          <a:solidFill>
                            <a:srgbClr val="221E1F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i="0" baseline="0" dirty="0">
                        <a:solidFill>
                          <a:srgbClr val="221E1F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i="0" baseline="0" dirty="0">
                        <a:solidFill>
                          <a:srgbClr val="221E1F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6358290"/>
                  </a:ext>
                </a:extLst>
              </a:tr>
              <a:tr h="75453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помощи при старте на подъеме (H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A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C) и при движении под уклон (HDC)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656423"/>
                  </a:ext>
                </a:extLst>
              </a:tr>
              <a:tr h="90011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контроля слепых зон (BSD)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836170"/>
                  </a:ext>
                </a:extLst>
              </a:tr>
              <a:tr h="900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предупреждения об опасности при открывании дверей (DOW)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13924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Фронтальные подушки безопасности водителя и переднего пассажира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508534"/>
                  </a:ext>
                </a:extLst>
              </a:tr>
              <a:tr h="58621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Боковые подушки безопасности водителя и переднего пассажира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40595"/>
                  </a:ext>
                </a:extLst>
              </a:tr>
              <a:tr h="52707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Преднатяжитель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передних и задних боковых ремней безопасности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527790"/>
                  </a:ext>
                </a:extLst>
              </a:tr>
              <a:tr h="527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Напоминание о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непристегнутых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передних и задних ремнях безопасности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0744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Механизм блокировки открывания задних боковых дверей изнутри «Детский замок»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1326502"/>
                  </a:ext>
                </a:extLst>
              </a:tr>
              <a:tr h="40879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Крепления для детских кресел стандарта ISOFIX на втором ряду сидений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169164"/>
                  </a:ext>
                </a:extLst>
              </a:tr>
              <a:tr h="4087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помощи при выезде задним ходом (RCTA) с функцией экстренного торможения (RCTB)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934434"/>
                  </a:ext>
                </a:extLst>
              </a:tr>
              <a:tr h="4087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Ассистент смены полосы (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LCA)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617377"/>
                  </a:ext>
                </a:extLst>
              </a:tr>
              <a:tr h="4087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предупреждения наезда сзади (CMSR)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296175"/>
                  </a:ext>
                </a:extLst>
              </a:tr>
              <a:tr h="4087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Иммобилайзер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778172"/>
                  </a:ext>
                </a:extLst>
              </a:tr>
              <a:tr h="1107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3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37175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4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3 режима движения (Электрический, Гибридный, Мощный)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01462"/>
                  </a:ext>
                </a:extLst>
              </a:tr>
              <a:tr h="0">
                <a:tc rowSpan="3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i="0" dirty="0">
                          <a:solidFill>
                            <a:schemeClr val="bg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Комфорт</a:t>
                      </a:r>
                      <a:endParaRPr lang="ru-RU" sz="400" b="1" i="0" dirty="0">
                        <a:solidFill>
                          <a:schemeClr val="bg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700" b="0" i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Бесключевой</a:t>
                      </a:r>
                      <a:r>
                        <a:rPr lang="ru-RU" sz="700" b="0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доступ и бесконтактный запуск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i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665686"/>
                  </a:ext>
                </a:extLst>
              </a:tr>
              <a:tr h="77728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Проекционный дисплей (W-HUD)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i="0" dirty="0">
                          <a:solidFill>
                            <a:schemeClr val="tx1"/>
                          </a:solidFill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b="1" i="0" dirty="0">
                        <a:solidFill>
                          <a:schemeClr val="tx1"/>
                        </a:solidFill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1512925"/>
                  </a:ext>
                </a:extLst>
              </a:tr>
              <a:tr h="30871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Аудиосистема 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FLYME SOUND 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 16 динамиками (включая 2 динамика в подголовниках)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1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32549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Планирование зарядки автомобиля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3925810"/>
                  </a:ext>
                </a:extLst>
              </a:tr>
              <a:tr h="59986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Адаптивный круиз-контроль (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ACC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en-US" sz="700" b="0" i="0" baseline="0" dirty="0">
                        <a:solidFill>
                          <a:srgbClr val="221E1F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i="0" baseline="0" dirty="0">
                        <a:solidFill>
                          <a:srgbClr val="221E1F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1" i="0" baseline="0" dirty="0">
                        <a:solidFill>
                          <a:srgbClr val="221E1F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5137062"/>
                  </a:ext>
                </a:extLst>
              </a:tr>
              <a:tr h="81367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Интеллектуальный круиз-контроль (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ICC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074729"/>
                  </a:ext>
                </a:extLst>
              </a:tr>
              <a:tr h="813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Интеллектуальное управление дальним светом (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IHBC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860025"/>
                  </a:ext>
                </a:extLst>
              </a:tr>
              <a:tr h="813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Электроусилитель рулевого управления (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EPS) 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909097"/>
                  </a:ext>
                </a:extLst>
              </a:tr>
              <a:tr h="813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Регулировка руля по высоте и по вылету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636315"/>
                  </a:ext>
                </a:extLst>
              </a:tr>
              <a:tr h="813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Однозонный климат-контроль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271324"/>
                  </a:ext>
                </a:extLst>
              </a:tr>
              <a:tr h="813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Электрообогрев лобового стекла и форсунок омывателя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205168"/>
                  </a:ext>
                </a:extLst>
              </a:tr>
              <a:tr h="34510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Электромеханический стояночный тормоз (EPB) и функция удержания автомобиля на месте (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Auto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Hold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634925"/>
                  </a:ext>
                </a:extLst>
              </a:tr>
              <a:tr h="96835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контроля давления в шинах (TPMS)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5336019"/>
                  </a:ext>
                </a:extLst>
              </a:tr>
              <a:tr h="77273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Автоматическая блокировка дверей во время движения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255466"/>
                  </a:ext>
                </a:extLst>
              </a:tr>
              <a:tr h="105478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Звуковое предупреждение о низкой скорости электромобиля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6945227"/>
                  </a:ext>
                </a:extLst>
              </a:tr>
              <a:tr h="58621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Дистанционное управление открытием и закрытием всех окон автомобиля (включая люк)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7085125"/>
                  </a:ext>
                </a:extLst>
              </a:tr>
              <a:tr h="55766">
                <a:tc v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baseline="0" dirty="0">
                        <a:solidFill>
                          <a:schemeClr val="tx1"/>
                        </a:solidFill>
                        <a:effectLst/>
                        <a:latin typeface="Neo Sans Cyr Medium" panose="020B0703000000000004" pitchFamily="34" charset="0"/>
                        <a:ea typeface="Open Sans Semibold" panose="020B0606030504020204" pitchFamily="34" charset="0"/>
                        <a:cs typeface="Open Sans Semibold" panose="020B0606030504020204" pitchFamily="34" charset="0"/>
                      </a:endParaRPr>
                    </a:p>
                  </a:txBody>
                  <a:tcPr marL="47625" marR="47625" marT="0" marB="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Система камер кругового обзора 360° с прозрачным шасси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2195507"/>
                  </a:ext>
                </a:extLst>
              </a:tr>
              <a:tr h="110728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Вентиляция передних сидений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8178812"/>
                  </a:ext>
                </a:extLst>
              </a:tr>
              <a:tr h="57586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Водительское сиденье с функцией памяти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686077"/>
                  </a:ext>
                </a:extLst>
              </a:tr>
              <a:tr h="72143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Сиденье водителя с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электрорегулировкой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в 6 направлениях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233686"/>
                  </a:ext>
                </a:extLst>
              </a:tr>
              <a:tr h="33871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Сиденье переднего пассажира с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электрорегулировкой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 в 4 направлениях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 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870735"/>
                  </a:ext>
                </a:extLst>
              </a:tr>
              <a:tr h="338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Спинки сидений второго ряда с возможностью складывания в соотношении 60:40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07773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Подогрев передних и задних сидений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 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853686"/>
                  </a:ext>
                </a:extLst>
              </a:tr>
              <a:tr h="102156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Подогрев руля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 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69103"/>
                  </a:ext>
                </a:extLst>
              </a:tr>
              <a:tr h="1021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Электростеклоподъемники передних и задних дверей с функцией защиты от защемления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90307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Передние и задние датчики парковки 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 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5617795"/>
                  </a:ext>
                </a:extLst>
              </a:tr>
              <a:tr h="110728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Цифровая приборная панель с диагональю 10,2"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 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0700130"/>
                  </a:ext>
                </a:extLst>
              </a:tr>
              <a:tr h="36659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Мультимедийная система c сенсорным экраном 15,4" с </a:t>
                      </a:r>
                      <a:r>
                        <a:rPr lang="ru-RU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Bluetooth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 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0999576"/>
                  </a:ext>
                </a:extLst>
              </a:tr>
              <a:tr h="58040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Беспроводная зарядка мобильных телефонов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994166"/>
                  </a:ext>
                </a:extLst>
              </a:tr>
              <a:tr h="65774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Разъемы USB (</a:t>
                      </a: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2 Type-A, 2 Type-C</a:t>
                      </a: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)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050475"/>
                  </a:ext>
                </a:extLst>
              </a:tr>
              <a:tr h="121275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Электрическая розетка 12В в передней части центральной консоли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B7C5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345662"/>
                  </a:ext>
                </a:extLst>
              </a:tr>
              <a:tr h="1212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Электропривод двери багажника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291003"/>
                  </a:ext>
                </a:extLst>
              </a:tr>
              <a:tr h="1212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Датчик дождя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992700"/>
                  </a:ext>
                </a:extLst>
              </a:tr>
              <a:tr h="1212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Датчик света</a:t>
                      </a: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B7C5C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2638"/>
                  </a:ext>
                </a:extLst>
              </a:tr>
              <a:tr h="79703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i="0" dirty="0">
                        <a:solidFill>
                          <a:schemeClr val="bg1"/>
                        </a:solidFill>
                        <a:effectLst/>
                        <a:latin typeface="Neo Sans Cyr Medium" panose="020B0703000000000004" pitchFamily="34" charset="0"/>
                      </a:endParaRPr>
                    </a:p>
                  </a:txBody>
                  <a:tcPr marL="47625" marR="47625" marT="0" marB="0" vert="vert270" anchor="ctr"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baseline="0" dirty="0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Apple </a:t>
                      </a:r>
                      <a:r>
                        <a:rPr lang="en-US" sz="700" b="0" i="0" baseline="0" dirty="0" err="1">
                          <a:solidFill>
                            <a:schemeClr val="tx1"/>
                          </a:solidFill>
                          <a:effectLst/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CarPlay</a:t>
                      </a:r>
                      <a:endParaRPr lang="ru-RU" sz="700" b="0" i="0" baseline="0" dirty="0">
                        <a:solidFill>
                          <a:schemeClr val="tx1"/>
                        </a:solidFill>
                        <a:effectLst/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12700" cmpd="sng">
                      <a:noFill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700" b="1" dirty="0">
                          <a:latin typeface="Inter Display" panose="02000503000000020004" pitchFamily="2" charset="0"/>
                          <a:ea typeface="Inter Display" panose="02000503000000020004" pitchFamily="2" charset="0"/>
                          <a:cs typeface="Inter Display" panose="02000503000000020004" pitchFamily="2" charset="0"/>
                        </a:rPr>
                        <a:t>•</a:t>
                      </a: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1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700" b="0" dirty="0">
                        <a:latin typeface="Inter Display" panose="02000503000000020004" pitchFamily="2" charset="0"/>
                        <a:ea typeface="Inter Display" panose="02000503000000020004" pitchFamily="2" charset="0"/>
                        <a:cs typeface="Inter Display" panose="02000503000000020004" pitchFamily="2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185383"/>
                  </a:ext>
                </a:extLst>
              </a:tr>
            </a:tbl>
          </a:graphicData>
        </a:graphic>
      </p:graphicFrame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7C0524B-BE18-8071-27B2-78CBA40A9679}"/>
              </a:ext>
            </a:extLst>
          </p:cNvPr>
          <p:cNvGrpSpPr/>
          <p:nvPr/>
        </p:nvGrpSpPr>
        <p:grpSpPr>
          <a:xfrm>
            <a:off x="282711" y="10125245"/>
            <a:ext cx="6994252" cy="369332"/>
            <a:chOff x="172979" y="9294032"/>
            <a:chExt cx="6994252" cy="3693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C0870F2-DB6E-D4C0-D2F6-044054F61E16}"/>
                </a:ext>
              </a:extLst>
            </p:cNvPr>
            <p:cNvSpPr txBox="1"/>
            <p:nvPr/>
          </p:nvSpPr>
          <p:spPr>
            <a:xfrm>
              <a:off x="5724521" y="9353179"/>
              <a:ext cx="1442710" cy="238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50" b="1" dirty="0">
                  <a:latin typeface="Arial" panose="020B0604020202020204" pitchFamily="34" charset="0"/>
                  <a:cs typeface="Arial" panose="020B0604020202020204" pitchFamily="34" charset="0"/>
                </a:rPr>
                <a:t>belgee-bobruisk.by</a:t>
              </a:r>
              <a:endParaRPr lang="ru-RU" sz="9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69813B0-C7DA-BCD6-65D0-5C394BE7DDB4}"/>
                </a:ext>
              </a:extLst>
            </p:cNvPr>
            <p:cNvSpPr txBox="1"/>
            <p:nvPr/>
          </p:nvSpPr>
          <p:spPr>
            <a:xfrm>
              <a:off x="172979" y="9294032"/>
              <a:ext cx="34152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Официальный дилер </a:t>
              </a:r>
              <a:r>
                <a:rPr lang="en-US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Belgee</a:t>
              </a:r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 – </a:t>
              </a:r>
              <a:r>
                <a:rPr lang="ru-RU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ООО «</a:t>
              </a:r>
              <a:r>
                <a:rPr lang="ru-RU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Могилевмоторс</a:t>
              </a:r>
              <a:r>
                <a:rPr lang="ru-RU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»</a:t>
              </a:r>
            </a:p>
            <a:p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г. Бобруйск, ул. Минская, 108б\1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B7B1500-70D4-B52A-D348-A4B790803B94}"/>
                </a:ext>
              </a:extLst>
            </p:cNvPr>
            <p:cNvSpPr txBox="1"/>
            <p:nvPr/>
          </p:nvSpPr>
          <p:spPr>
            <a:xfrm>
              <a:off x="3928835" y="9368568"/>
              <a:ext cx="14550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+375 (44) 588-90-00</a:t>
              </a:r>
            </a:p>
          </p:txBody>
        </p: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4ABCCF43-FA61-B776-C50D-6D370C757AF3}"/>
                </a:ext>
              </a:extLst>
            </p:cNvPr>
            <p:cNvCxnSpPr/>
            <p:nvPr/>
          </p:nvCxnSpPr>
          <p:spPr>
            <a:xfrm>
              <a:off x="3549591" y="9310861"/>
              <a:ext cx="0" cy="3154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161761FB-675B-2F8A-CB36-B2A5A0D35C2C}"/>
                </a:ext>
              </a:extLst>
            </p:cNvPr>
            <p:cNvCxnSpPr/>
            <p:nvPr/>
          </p:nvCxnSpPr>
          <p:spPr>
            <a:xfrm>
              <a:off x="5507000" y="9310861"/>
              <a:ext cx="0" cy="3154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64F5ABD8-D20B-0EBE-33DF-B1BEBEBA38AA}"/>
              </a:ext>
            </a:extLst>
          </p:cNvPr>
          <p:cNvCxnSpPr>
            <a:cxnSpLocks/>
          </p:cNvCxnSpPr>
          <p:nvPr/>
        </p:nvCxnSpPr>
        <p:spPr>
          <a:xfrm>
            <a:off x="0" y="9993684"/>
            <a:ext cx="7559675" cy="0"/>
          </a:xfrm>
          <a:prstGeom prst="line">
            <a:avLst/>
          </a:prstGeom>
          <a:ln w="190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4263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7822</TotalTime>
  <Words>1310</Words>
  <Application>Microsoft Office PowerPoint</Application>
  <PresentationFormat>Произвольный</PresentationFormat>
  <Paragraphs>280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Inter Display</vt:lpstr>
      <vt:lpstr>Open Sans</vt:lpstr>
      <vt:lpstr>Office Theme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Litvina</dc:creator>
  <cp:lastModifiedBy>User</cp:lastModifiedBy>
  <cp:revision>253</cp:revision>
  <cp:lastPrinted>2025-04-29T12:36:14Z</cp:lastPrinted>
  <dcterms:created xsi:type="dcterms:W3CDTF">2025-02-26T08:15:47Z</dcterms:created>
  <dcterms:modified xsi:type="dcterms:W3CDTF">2026-08-31T16:06:57Z</dcterms:modified>
</cp:coreProperties>
</file>