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"/>
  </p:notesMasterIdLst>
  <p:sldIdLst>
    <p:sldId id="264" r:id="rId2"/>
    <p:sldId id="266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90" userDrawn="1">
          <p15:clr>
            <a:srgbClr val="A4A3A4"/>
          </p15:clr>
        </p15:guide>
        <p15:guide id="2" pos="2381" userDrawn="1">
          <p15:clr>
            <a:srgbClr val="A4A3A4"/>
          </p15:clr>
        </p15:guide>
        <p15:guide id="3" pos="272" userDrawn="1">
          <p15:clr>
            <a:srgbClr val="A4A3A4"/>
          </p15:clr>
        </p15:guide>
        <p15:guide id="4" orient="horz" pos="283" userDrawn="1">
          <p15:clr>
            <a:srgbClr val="A4A3A4"/>
          </p15:clr>
        </p15:guide>
        <p15:guide id="5" orient="horz" pos="6452" userDrawn="1">
          <p15:clr>
            <a:srgbClr val="A4A3A4"/>
          </p15:clr>
        </p15:guide>
        <p15:guide id="6" pos="44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C5C9"/>
    <a:srgbClr val="0065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42" autoAdjust="0"/>
    <p:restoredTop sz="97110" autoAdjust="0"/>
  </p:normalViewPr>
  <p:slideViewPr>
    <p:cSldViewPr snapToGrid="0">
      <p:cViewPr varScale="1">
        <p:scale>
          <a:sx n="69" d="100"/>
          <a:sy n="69" d="100"/>
        </p:scale>
        <p:origin x="5340" y="72"/>
      </p:cViewPr>
      <p:guideLst>
        <p:guide orient="horz" pos="3390"/>
        <p:guide pos="2381"/>
        <p:guide pos="272"/>
        <p:guide orient="horz" pos="283"/>
        <p:guide orient="horz" pos="6452"/>
        <p:guide pos="44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FFA8C-6D7D-3C4A-836D-7831284895DC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532E6-6A50-CE45-A252-A3CC5A957115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087988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46698-A0A4-AA4C-F800-02A35789B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576F09-A2D5-5E37-C15A-72D6595427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92ED03-A8DD-80E2-2163-C6E152F7DA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15A93-CC99-CAF1-0CA0-148DC75DD1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A60A0-76EE-004B-965B-E6728CF32E37}" type="slidenum">
              <a:rPr lang="en-RU" smtClean="0"/>
              <a:t>1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32914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235137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027406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74283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425949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73455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865112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390015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551824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6644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87778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1106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614088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551B9-4743-5478-CDB9-5624F8449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81" y="210592"/>
            <a:ext cx="3960000" cy="2376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58" y="882785"/>
            <a:ext cx="486519" cy="624285"/>
          </a:xfrm>
          <a:prstGeom prst="rect">
            <a:avLst/>
          </a:prstGeom>
        </p:spPr>
      </p:pic>
      <p:graphicFrame>
        <p:nvGraphicFramePr>
          <p:cNvPr id="32" name="Table 25">
            <a:extLst>
              <a:ext uri="{FF2B5EF4-FFF2-40B4-BE49-F238E27FC236}">
                <a16:creationId xmlns:a16="http://schemas.microsoft.com/office/drawing/2014/main" id="{50E77359-221D-E543-960D-C29B8FBB82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89342"/>
              </p:ext>
            </p:extLst>
          </p:nvPr>
        </p:nvGraphicFramePr>
        <p:xfrm>
          <a:off x="330554" y="3251574"/>
          <a:ext cx="6989254" cy="6813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305">
                  <a:extLst>
                    <a:ext uri="{9D8B030D-6E8A-4147-A177-3AD203B41FA5}">
                      <a16:colId xmlns:a16="http://schemas.microsoft.com/office/drawing/2014/main" val="814584022"/>
                    </a:ext>
                  </a:extLst>
                </a:gridCol>
                <a:gridCol w="3474377">
                  <a:extLst>
                    <a:ext uri="{9D8B030D-6E8A-4147-A177-3AD203B41FA5}">
                      <a16:colId xmlns:a16="http://schemas.microsoft.com/office/drawing/2014/main" val="272655780"/>
                    </a:ext>
                  </a:extLst>
                </a:gridCol>
                <a:gridCol w="301449">
                  <a:extLst>
                    <a:ext uri="{9D8B030D-6E8A-4147-A177-3AD203B41FA5}">
                      <a16:colId xmlns:a16="http://schemas.microsoft.com/office/drawing/2014/main" val="627222307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3644390440"/>
                    </a:ext>
                  </a:extLst>
                </a:gridCol>
                <a:gridCol w="288000">
                  <a:extLst>
                    <a:ext uri="{9D8B030D-6E8A-4147-A177-3AD203B41FA5}">
                      <a16:colId xmlns:a16="http://schemas.microsoft.com/office/drawing/2014/main" val="206766978"/>
                    </a:ext>
                  </a:extLst>
                </a:gridCol>
                <a:gridCol w="263372">
                  <a:extLst>
                    <a:ext uri="{9D8B030D-6E8A-4147-A177-3AD203B41FA5}">
                      <a16:colId xmlns:a16="http://schemas.microsoft.com/office/drawing/2014/main" val="4131865459"/>
                    </a:ext>
                  </a:extLst>
                </a:gridCol>
                <a:gridCol w="543328">
                  <a:extLst>
                    <a:ext uri="{9D8B030D-6E8A-4147-A177-3AD203B41FA5}">
                      <a16:colId xmlns:a16="http://schemas.microsoft.com/office/drawing/2014/main" val="2366266746"/>
                    </a:ext>
                  </a:extLst>
                </a:gridCol>
                <a:gridCol w="324000">
                  <a:extLst>
                    <a:ext uri="{9D8B030D-6E8A-4147-A177-3AD203B41FA5}">
                      <a16:colId xmlns:a16="http://schemas.microsoft.com/office/drawing/2014/main" val="3859680989"/>
                    </a:ext>
                  </a:extLst>
                </a:gridCol>
                <a:gridCol w="166602">
                  <a:extLst>
                    <a:ext uri="{9D8B030D-6E8A-4147-A177-3AD203B41FA5}">
                      <a16:colId xmlns:a16="http://schemas.microsoft.com/office/drawing/2014/main" val="375681610"/>
                    </a:ext>
                  </a:extLst>
                </a:gridCol>
                <a:gridCol w="1140821">
                  <a:extLst>
                    <a:ext uri="{9D8B030D-6E8A-4147-A177-3AD203B41FA5}">
                      <a16:colId xmlns:a16="http://schemas.microsoft.com/office/drawing/2014/main" val="1011043642"/>
                    </a:ext>
                  </a:extLst>
                </a:gridCol>
              </a:tblGrid>
              <a:tr h="90511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Кузов</a:t>
                      </a:r>
                      <a:endParaRPr lang="ru-RU" sz="6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Пятидверный кроссовер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443200"/>
                  </a:ext>
                </a:extLst>
              </a:tr>
              <a:tr h="49707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Модификация</a:t>
                      </a: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1,5</a:t>
                      </a: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T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2WD 6AT (177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л.с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.)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1,5</a:t>
                      </a: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T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4WD 7DCT (177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л.с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.)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947371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Комплектация</a:t>
                      </a: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Comfort</a:t>
                      </a: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en-US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Plus</a:t>
                      </a: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n-US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Luxury Plus</a:t>
                      </a: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Flagship Plus</a:t>
                      </a: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196752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Цена, руб.</a:t>
                      </a:r>
                      <a:r>
                        <a:rPr lang="ru-RU" sz="700" b="0" i="0" kern="1200" baseline="30000" dirty="0">
                          <a:solidFill>
                            <a:schemeClr val="dk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1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77 900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81 900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86 900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12952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Выгода при покупке по программе</a:t>
                      </a:r>
                      <a:r>
                        <a:rPr lang="ru-RU" sz="70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«Цены сентября на </a:t>
                      </a:r>
                      <a:r>
                        <a:rPr lang="en-US" sz="70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BELGEE</a:t>
                      </a:r>
                      <a:r>
                        <a:rPr lang="ru-RU" sz="70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»</a:t>
                      </a:r>
                      <a:r>
                        <a:rPr lang="ru-RU" sz="700" b="0" i="0" kern="1200" baseline="30000" dirty="0">
                          <a:solidFill>
                            <a:schemeClr val="dk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2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4 000</a:t>
                      </a:r>
                      <a:endParaRPr lang="ru-RU" sz="8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2 000</a:t>
                      </a:r>
                      <a:endParaRPr lang="ru-RU" sz="8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8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2 000</a:t>
                      </a:r>
                      <a:endParaRPr lang="ru-RU" sz="8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4029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Выгода при покупке по программе «Трейд-ин», руб. </a:t>
                      </a:r>
                      <a:r>
                        <a:rPr lang="ru-RU" sz="700" b="0" i="0" kern="1200" baseline="30000" dirty="0">
                          <a:solidFill>
                            <a:schemeClr val="dk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3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3</a:t>
                      </a: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000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648509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Выгода при покупке по программе «Лояльный трейд-ин», руб. </a:t>
                      </a:r>
                      <a:r>
                        <a:rPr lang="ru-RU" sz="700" b="0" i="0" kern="1200" baseline="30000" dirty="0">
                          <a:solidFill>
                            <a:schemeClr val="dk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4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4</a:t>
                      </a: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000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64163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Максимальная выгода, руб.* </a:t>
                      </a: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8 000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6 000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6 000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03059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Специальная цена, руб.</a:t>
                      </a:r>
                      <a:r>
                        <a:rPr lang="ru-RU" sz="900" b="1" kern="1200" baseline="30000" dirty="0">
                          <a:solidFill>
                            <a:schemeClr val="dk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**</a:t>
                      </a:r>
                      <a:endParaRPr lang="ru-RU" sz="9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69 900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75 900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900" b="1" i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8</a:t>
                      </a:r>
                      <a:r>
                        <a:rPr lang="ru-RU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0</a:t>
                      </a:r>
                      <a:r>
                        <a:rPr lang="ru-RU" sz="900" b="1" i="0" baseline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ru-RU" sz="9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900</a:t>
                      </a:r>
                      <a:endParaRPr lang="ru-RU" sz="9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053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4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4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5309352"/>
                  </a:ext>
                </a:extLst>
              </a:tr>
              <a:tr h="0">
                <a:tc rowSpan="2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i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Технические</a:t>
                      </a:r>
                      <a:r>
                        <a:rPr lang="ru-RU" sz="800" b="1" i="0" baseline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характеристики</a:t>
                      </a: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Длина х Ширина х Высота, мм</a:t>
                      </a: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4 544 х 1 831 х 1 713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410601"/>
                  </a:ext>
                </a:extLst>
              </a:tr>
              <a:tr h="43802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Колёсная база, мм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2 670</a:t>
                      </a:r>
                      <a:endParaRPr lang="en-GB" sz="700" b="0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b="0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7174486"/>
                  </a:ext>
                </a:extLst>
              </a:tr>
              <a:tr h="26879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Снаряжённая масса, кг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1 685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1 780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22154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Дорожный просвет, мм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171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757034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Свес передний/задний, мм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rgbClr val="221E1F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922 / 952</a:t>
                      </a:r>
                      <a:endParaRPr lang="en-US" sz="700" b="0" i="0" baseline="0" dirty="0">
                        <a:solidFill>
                          <a:srgbClr val="221E1F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0" i="0" baseline="0" dirty="0">
                        <a:solidFill>
                          <a:srgbClr val="221E1F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667042"/>
                  </a:ext>
                </a:extLst>
              </a:tr>
              <a:tr h="6583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Угол выезда/угол съезда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22° / 26°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747576"/>
                  </a:ext>
                </a:extLst>
              </a:tr>
              <a:tr h="9887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Объём багажника, л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378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572934"/>
                  </a:ext>
                </a:extLst>
              </a:tr>
              <a:tr h="43317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Рабочий объём двигателя, см</a:t>
                      </a:r>
                      <a:r>
                        <a:rPr lang="ru-RU" sz="700" kern="1200" baseline="30000" dirty="0">
                          <a:solidFill>
                            <a:schemeClr val="dk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3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1 477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3122845"/>
                  </a:ext>
                </a:extLst>
              </a:tr>
              <a:tr h="10736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Тип двигателя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Бензиновый,</a:t>
                      </a:r>
                      <a:r>
                        <a:rPr lang="ru-RU" sz="700" b="0" baseline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трехцилиндровый с </a:t>
                      </a:r>
                      <a:r>
                        <a:rPr lang="ru-RU" sz="700" b="0" baseline="0" dirty="0" err="1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турбонаддувом</a:t>
                      </a:r>
                      <a:r>
                        <a:rPr lang="ru-RU" sz="700" b="0" baseline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и непосредственным впрыском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8115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Максимальная мощность,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л.с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. при об/мин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177 (5 500)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51237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kern="1200" baseline="0" dirty="0">
                          <a:solidFill>
                            <a:schemeClr val="dk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48V EMS (система мягкого гибрида, бортовая сеть 48В)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rowSpan="3"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700" b="0" kern="1200" baseline="0" dirty="0">
                          <a:solidFill>
                            <a:schemeClr val="dk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-</a:t>
                      </a:r>
                      <a:endParaRPr lang="ru-RU" sz="700" b="0" kern="1200" baseline="0" dirty="0">
                        <a:solidFill>
                          <a:schemeClr val="dk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Приводной стартер-генератор и литий-ионная батарея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56964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4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kern="1200" baseline="0" dirty="0">
                        <a:solidFill>
                          <a:schemeClr val="dk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kern="1200" baseline="0" dirty="0">
                          <a:solidFill>
                            <a:schemeClr val="dk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запуска/остановки двигателя </a:t>
                      </a:r>
                      <a:r>
                        <a:rPr lang="en-US" sz="700" b="0" kern="1200" baseline="0" dirty="0">
                          <a:solidFill>
                            <a:schemeClr val="dk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Start-Stop</a:t>
                      </a:r>
                      <a:endParaRPr lang="ru-RU" sz="700" b="0" kern="1200" baseline="0" dirty="0">
                        <a:solidFill>
                          <a:schemeClr val="dk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kern="1200" baseline="0" dirty="0">
                        <a:solidFill>
                          <a:schemeClr val="dk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56114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4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kern="1200" baseline="0" dirty="0">
                        <a:solidFill>
                          <a:schemeClr val="dk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kern="1200" baseline="0" dirty="0">
                          <a:solidFill>
                            <a:schemeClr val="dk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рекуперативного торможения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kern="1200" baseline="0" dirty="0">
                        <a:solidFill>
                          <a:schemeClr val="dk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843316"/>
                  </a:ext>
                </a:extLst>
              </a:tr>
              <a:tr h="42334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Максимальный крутящий момент. Н-м при об/мин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255 (1 500-4 000)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282568"/>
                  </a:ext>
                </a:extLst>
              </a:tr>
              <a:tr h="423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Комбинированный максимальный крутящий момент (с системой 48V EMS),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Н·м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-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300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69525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Коробка передач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6АТ- </a:t>
                      </a:r>
                      <a:r>
                        <a:rPr lang="ru-RU" sz="700" b="0" dirty="0" err="1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шестиступенчатая</a:t>
                      </a:r>
                      <a:r>
                        <a:rPr lang="ru-RU" sz="700" b="0" baseline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автоматическая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7</a:t>
                      </a:r>
                      <a:r>
                        <a:rPr lang="en-US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DCT – </a:t>
                      </a:r>
                      <a:r>
                        <a:rPr lang="ru-RU" sz="700" b="0" dirty="0" err="1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семиступенчатая</a:t>
                      </a: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ru-RU" sz="700" b="0" dirty="0" err="1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преселективная</a:t>
                      </a: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автоматическая с двойным сцеплением</a:t>
                      </a:r>
                      <a:endParaRPr lang="en-US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9126254"/>
                  </a:ext>
                </a:extLst>
              </a:tr>
              <a:tr h="663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Тип привода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kern="120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Передний (2</a:t>
                      </a:r>
                      <a:r>
                        <a:rPr lang="en-US" sz="700" b="0" i="0" kern="120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WD)</a:t>
                      </a:r>
                      <a:endParaRPr lang="ru-RU" sz="700" b="0" i="0" kern="120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0" i="0" kern="120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kern="120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Полный </a:t>
                      </a:r>
                      <a:r>
                        <a:rPr lang="en-US" sz="700" b="0" i="0" kern="120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(4WD)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0" i="0" kern="120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666020"/>
                  </a:ext>
                </a:extLst>
              </a:tr>
              <a:tr h="33485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Передняя подвеска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Независимая,</a:t>
                      </a:r>
                      <a:r>
                        <a:rPr lang="ru-RU" sz="700" b="0" baseline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типа </a:t>
                      </a:r>
                      <a:r>
                        <a:rPr lang="ru-RU" sz="700" b="0" baseline="0" dirty="0" err="1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Макферсон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7813949"/>
                  </a:ext>
                </a:extLst>
              </a:tr>
              <a:tr h="99756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Задняя подвеска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Независимая,</a:t>
                      </a:r>
                      <a:r>
                        <a:rPr lang="ru-RU" sz="700" b="0" baseline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многорычажная</a:t>
                      </a:r>
                      <a:endParaRPr lang="en-US" sz="700" b="0" baseline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700" b="0" baseline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519076"/>
                  </a:ext>
                </a:extLst>
              </a:tr>
              <a:tr h="8870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Тормозные механизмы передних/задних колёс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Дисковые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1220846"/>
                  </a:ext>
                </a:extLst>
              </a:tr>
              <a:tr h="65691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Расход топлива в городском цикле, л/100км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8,5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269191"/>
                  </a:ext>
                </a:extLst>
              </a:tr>
              <a:tr h="72563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Расход топлива в загородном цикле, л/100 км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kern="120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5,8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0" i="0" kern="120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kern="120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5,8</a:t>
                      </a:r>
                      <a:endParaRPr lang="en-US" sz="700" b="0" i="0" kern="120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0" i="0" kern="120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555037"/>
                  </a:ext>
                </a:extLst>
              </a:tr>
              <a:tr h="7346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Расход топлива в смешанном цикле, л/100 км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kern="120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7,4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0" i="0" kern="120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kern="120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6,8</a:t>
                      </a:r>
                      <a:endParaRPr lang="en-US" sz="700" b="0" i="0" kern="120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0" i="0" kern="120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011699"/>
                  </a:ext>
                </a:extLst>
              </a:tr>
              <a:tr h="8630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Максимальная скорость, км/ч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1737681"/>
                  </a:ext>
                </a:extLst>
              </a:tr>
              <a:tr h="45371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Разгон 0-100 км/ч, с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9,9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6712846"/>
                  </a:ext>
                </a:extLst>
              </a:tr>
              <a:tr h="46267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Объём топливного бака, л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58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3242180"/>
                  </a:ext>
                </a:extLst>
              </a:tr>
              <a:tr h="35211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Вид топлива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≥ АИ-95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314448"/>
                  </a:ext>
                </a:extLst>
              </a:tr>
              <a:tr h="77942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Экологический класс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6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5643461"/>
                  </a:ext>
                </a:extLst>
              </a:tr>
              <a:tr h="646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150204"/>
                  </a:ext>
                </a:extLst>
              </a:tr>
              <a:tr h="57848">
                <a:tc rowSpan="9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i="0" baseline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Экстерьер</a:t>
                      </a:r>
                      <a:endParaRPr lang="ru-RU" sz="6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i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Легкосплавные</a:t>
                      </a: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колёсные диски 17 (шины 225/65 </a:t>
                      </a: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R17)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345884"/>
                  </a:ext>
                </a:extLst>
              </a:tr>
              <a:tr h="578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Легкосплавные колёсные диски 18 (шины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225/60 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R18)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518209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Компактное запасное колесо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851530"/>
                  </a:ext>
                </a:extLst>
              </a:tr>
              <a:tr h="420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Светодиодные фары ближнего и дальнего света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3435978"/>
                  </a:ext>
                </a:extLst>
              </a:tr>
              <a:tr h="138528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Светодиодные дневные ходовые огни и указатели поворотов, задние комбинированные фонари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656423"/>
                  </a:ext>
                </a:extLst>
              </a:tr>
              <a:tr h="1385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Задние динамические указатели поворотов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426497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Рейлинги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на крыше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59334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Панорамная крыша с люком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40531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Подсветка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околодверной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зоны в наружных зеркалах заднего вида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2126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6387557"/>
                  </a:ext>
                </a:extLst>
              </a:tr>
              <a:tr h="0">
                <a:tc rowSpan="10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Интерьер</a:t>
                      </a:r>
                      <a:endParaRPr lang="ru-RU" sz="4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Многофункциональное рулевое колесо с кожаной отделкой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262523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1" i="0" dirty="0">
                        <a:solidFill>
                          <a:schemeClr val="bg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Отделка панелей передних и задних дверей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экокожей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4946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1" i="0" dirty="0">
                        <a:solidFill>
                          <a:schemeClr val="bg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Сиденья с отделкой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экокожей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и вставками под «карбон» на передних сиденьях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30344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Шторка в багажном отделении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935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Декоративная металлическая накладка на порог багажного отделения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03526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Салонное зеркало заднего вида с функцией автоматического затемнения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39085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Подстаканники в центральной консоли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96810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Передний центральный подлокотник с охлаждаемым отделением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52339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Задний центральный подлокотник с подстаканниками скрытого типа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211211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Передние и задние светодиодные лампы для чтения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683807"/>
                  </a:ext>
                </a:extLst>
              </a:tr>
            </a:tbl>
          </a:graphicData>
        </a:graphic>
      </p:graphicFrame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8" t="42703" r="13586" b="42727"/>
          <a:stretch/>
        </p:blipFill>
        <p:spPr>
          <a:xfrm>
            <a:off x="326685" y="197236"/>
            <a:ext cx="1853793" cy="360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723" y="287236"/>
            <a:ext cx="863115" cy="180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825" y="177816"/>
            <a:ext cx="4090535" cy="2454321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250984" y="1906443"/>
            <a:ext cx="7037756" cy="1299586"/>
            <a:chOff x="169868" y="1938799"/>
            <a:chExt cx="7037756" cy="1299586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508" y="1939249"/>
              <a:ext cx="1800000" cy="1080000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868" y="1939249"/>
              <a:ext cx="1800000" cy="1080000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4040" y="1939249"/>
              <a:ext cx="1800000" cy="108000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1093" y="1938799"/>
              <a:ext cx="1800000" cy="1080000"/>
            </a:xfrm>
            <a:prstGeom prst="rect">
              <a:avLst/>
            </a:prstGeom>
          </p:spPr>
        </p:pic>
        <p:sp>
          <p:nvSpPr>
            <p:cNvPr id="36" name="Прямоугольник 35"/>
            <p:cNvSpPr/>
            <p:nvPr/>
          </p:nvSpPr>
          <p:spPr>
            <a:xfrm>
              <a:off x="403465" y="2874314"/>
              <a:ext cx="119776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755934">
                <a:defRPr/>
              </a:pPr>
              <a:r>
                <a:rPr lang="ru-RU" sz="900" dirty="0">
                  <a:latin typeface="Inter Display" panose="02000503000000020004" pitchFamily="2" charset="0"/>
                  <a:ea typeface="Inter Display" panose="02000503000000020004" pitchFamily="2" charset="0"/>
                  <a:cs typeface="Inter Display" panose="02000503000000020004" pitchFamily="2" charset="0"/>
                </a:rPr>
                <a:t>Кристально-белый</a:t>
              </a: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949432" y="2869053"/>
              <a:ext cx="9092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755934">
                <a:defRPr/>
              </a:pPr>
              <a:r>
                <a:rPr lang="ru-RU" sz="900" dirty="0">
                  <a:latin typeface="Inter Display" panose="02000503000000020004" pitchFamily="2" charset="0"/>
                  <a:ea typeface="Inter Display" panose="02000503000000020004" pitchFamily="2" charset="0"/>
                  <a:cs typeface="Inter Display" panose="02000503000000020004" pitchFamily="2" charset="0"/>
                </a:rPr>
                <a:t>Серебристый</a:t>
              </a:r>
            </a:p>
            <a:p>
              <a:pPr lvl="0" algn="ctr" defTabSz="755934">
                <a:defRPr/>
              </a:pPr>
              <a:r>
                <a:rPr lang="ru-RU" sz="900" dirty="0">
                  <a:latin typeface="Inter Display" panose="02000503000000020004" pitchFamily="2" charset="0"/>
                  <a:ea typeface="Inter Display" panose="02000503000000020004" pitchFamily="2" charset="0"/>
                  <a:cs typeface="Inter Display" panose="02000503000000020004" pitchFamily="2" charset="0"/>
                </a:rPr>
                <a:t>металлик</a:t>
              </a: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3159315" y="2863677"/>
              <a:ext cx="11769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755934">
                <a:defRPr/>
              </a:pPr>
              <a:r>
                <a:rPr lang="ru-RU" sz="900" dirty="0" err="1">
                  <a:latin typeface="Inter Display" panose="02000503000000020004" pitchFamily="2" charset="0"/>
                  <a:ea typeface="Inter Display" panose="02000503000000020004" pitchFamily="2" charset="0"/>
                  <a:cs typeface="Inter Display" panose="02000503000000020004" pitchFamily="2" charset="0"/>
                </a:rPr>
                <a:t>Базальтово</a:t>
              </a:r>
              <a:r>
                <a:rPr lang="ru-RU" sz="900" dirty="0">
                  <a:latin typeface="Inter Display" panose="02000503000000020004" pitchFamily="2" charset="0"/>
                  <a:ea typeface="Inter Display" panose="02000503000000020004" pitchFamily="2" charset="0"/>
                  <a:cs typeface="Inter Display" panose="02000503000000020004" pitchFamily="2" charset="0"/>
                </a:rPr>
                <a:t>-серый</a:t>
              </a:r>
            </a:p>
            <a:p>
              <a:pPr lvl="0" algn="ctr" defTabSz="755934">
                <a:defRPr/>
              </a:pPr>
              <a:r>
                <a:rPr lang="ru-RU" sz="900" dirty="0">
                  <a:latin typeface="Inter Display" panose="02000503000000020004" pitchFamily="2" charset="0"/>
                  <a:ea typeface="Inter Display" panose="02000503000000020004" pitchFamily="2" charset="0"/>
                  <a:cs typeface="Inter Display" panose="02000503000000020004" pitchFamily="2" charset="0"/>
                </a:rPr>
                <a:t>металлик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4692945" y="2863677"/>
              <a:ext cx="6928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755934">
                <a:defRPr/>
              </a:pPr>
              <a:r>
                <a:rPr lang="ru-RU" sz="900" dirty="0">
                  <a:latin typeface="Inter Display" panose="02000503000000020004" pitchFamily="2" charset="0"/>
                  <a:ea typeface="Inter Display" panose="02000503000000020004" pitchFamily="2" charset="0"/>
                  <a:cs typeface="Inter Display" panose="02000503000000020004" pitchFamily="2" charset="0"/>
                </a:rPr>
                <a:t>Черный</a:t>
              </a:r>
            </a:p>
            <a:p>
              <a:pPr lvl="0" algn="ctr" defTabSz="755934">
                <a:defRPr/>
              </a:pPr>
              <a:r>
                <a:rPr lang="ru-RU" sz="900" dirty="0">
                  <a:latin typeface="Inter Display" panose="02000503000000020004" pitchFamily="2" charset="0"/>
                  <a:ea typeface="Inter Display" panose="02000503000000020004" pitchFamily="2" charset="0"/>
                  <a:cs typeface="Inter Display" panose="02000503000000020004" pitchFamily="2" charset="0"/>
                </a:rPr>
                <a:t>металлик</a:t>
              </a: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7624" y="1939249"/>
              <a:ext cx="1800000" cy="1080000"/>
            </a:xfrm>
            <a:prstGeom prst="rect">
              <a:avLst/>
            </a:prstGeom>
          </p:spPr>
        </p:pic>
        <p:sp>
          <p:nvSpPr>
            <p:cNvPr id="18" name="Прямоугольник 17"/>
            <p:cNvSpPr/>
            <p:nvPr/>
          </p:nvSpPr>
          <p:spPr>
            <a:xfrm>
              <a:off x="5957946" y="2869053"/>
              <a:ext cx="6928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755934">
                <a:defRPr/>
              </a:pPr>
              <a:r>
                <a:rPr lang="ru-RU" sz="900" dirty="0">
                  <a:latin typeface="Inter Display" panose="02000503000000020004" pitchFamily="2" charset="0"/>
                  <a:ea typeface="Inter Display" panose="02000503000000020004" pitchFamily="2" charset="0"/>
                  <a:cs typeface="Inter Display" panose="02000503000000020004" pitchFamily="2" charset="0"/>
                </a:rPr>
                <a:t>Синий</a:t>
              </a:r>
            </a:p>
            <a:p>
              <a:pPr lvl="0" algn="ctr" defTabSz="755934">
                <a:defRPr/>
              </a:pPr>
              <a:r>
                <a:rPr lang="ru-RU" sz="900" dirty="0">
                  <a:latin typeface="Inter Display" panose="02000503000000020004" pitchFamily="2" charset="0"/>
                  <a:ea typeface="Inter Display" panose="02000503000000020004" pitchFamily="2" charset="0"/>
                  <a:cs typeface="Inter Display" panose="02000503000000020004" pitchFamily="2" charset="0"/>
                </a:rPr>
                <a:t>металлик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8961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5">
            <a:extLst>
              <a:ext uri="{FF2B5EF4-FFF2-40B4-BE49-F238E27FC236}">
                <a16:creationId xmlns:a16="http://schemas.microsoft.com/office/drawing/2014/main" id="{50E77359-221D-E543-960D-C29B8FBB82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122976"/>
              </p:ext>
            </p:extLst>
          </p:nvPr>
        </p:nvGraphicFramePr>
        <p:xfrm>
          <a:off x="326685" y="709521"/>
          <a:ext cx="6877169" cy="7033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931">
                  <a:extLst>
                    <a:ext uri="{9D8B030D-6E8A-4147-A177-3AD203B41FA5}">
                      <a16:colId xmlns:a16="http://schemas.microsoft.com/office/drawing/2014/main" val="814584022"/>
                    </a:ext>
                  </a:extLst>
                </a:gridCol>
                <a:gridCol w="3430831">
                  <a:extLst>
                    <a:ext uri="{9D8B030D-6E8A-4147-A177-3AD203B41FA5}">
                      <a16:colId xmlns:a16="http://schemas.microsoft.com/office/drawing/2014/main" val="272655780"/>
                    </a:ext>
                  </a:extLst>
                </a:gridCol>
                <a:gridCol w="694847">
                  <a:extLst>
                    <a:ext uri="{9D8B030D-6E8A-4147-A177-3AD203B41FA5}">
                      <a16:colId xmlns:a16="http://schemas.microsoft.com/office/drawing/2014/main" val="627222307"/>
                    </a:ext>
                  </a:extLst>
                </a:gridCol>
                <a:gridCol w="386894">
                  <a:extLst>
                    <a:ext uri="{9D8B030D-6E8A-4147-A177-3AD203B41FA5}">
                      <a16:colId xmlns:a16="http://schemas.microsoft.com/office/drawing/2014/main" val="206766978"/>
                    </a:ext>
                  </a:extLst>
                </a:gridCol>
                <a:gridCol w="636530">
                  <a:extLst>
                    <a:ext uri="{9D8B030D-6E8A-4147-A177-3AD203B41FA5}">
                      <a16:colId xmlns:a16="http://schemas.microsoft.com/office/drawing/2014/main" val="3930225424"/>
                    </a:ext>
                  </a:extLst>
                </a:gridCol>
                <a:gridCol w="439235">
                  <a:extLst>
                    <a:ext uri="{9D8B030D-6E8A-4147-A177-3AD203B41FA5}">
                      <a16:colId xmlns:a16="http://schemas.microsoft.com/office/drawing/2014/main" val="375681610"/>
                    </a:ext>
                  </a:extLst>
                </a:gridCol>
                <a:gridCol w="1095901">
                  <a:extLst>
                    <a:ext uri="{9D8B030D-6E8A-4147-A177-3AD203B41FA5}">
                      <a16:colId xmlns:a16="http://schemas.microsoft.com/office/drawing/2014/main" val="4070639325"/>
                    </a:ext>
                  </a:extLst>
                </a:gridCol>
              </a:tblGrid>
              <a:tr h="913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Комплектация</a:t>
                      </a:r>
                      <a:endParaRPr lang="ru-RU" sz="6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1,5T 2WD 6AT</a:t>
                      </a: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(177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л.с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.)</a:t>
                      </a:r>
                      <a:endParaRPr lang="en-US" sz="700" b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1,5T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4WD 7DCT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(177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л.с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.)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507293"/>
                  </a:ext>
                </a:extLst>
              </a:tr>
              <a:tr h="913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b="1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Comfort</a:t>
                      </a:r>
                      <a:r>
                        <a:rPr lang="ru-RU" sz="800" b="1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Plus</a:t>
                      </a:r>
                      <a:endParaRPr lang="ru-RU" sz="600" b="1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Luxury Plus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Flagship Plus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870866"/>
                  </a:ext>
                </a:extLst>
              </a:tr>
              <a:tr h="121334">
                <a:tc row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i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Безопасность</a:t>
                      </a:r>
                      <a:endParaRPr lang="ru-RU" sz="5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Антиблокировочная система тормозов (ABS) с функцией электронного распределения тормозных усилий (EBD)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571748"/>
                  </a:ext>
                </a:extLst>
              </a:tr>
              <a:tr h="58244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помощи при экстренном торможении (EBA)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851530"/>
                  </a:ext>
                </a:extLst>
              </a:tr>
              <a:tr h="89023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курсовой устойчивости (ESC) и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антипробуксовочная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система (TCS)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5305952"/>
                  </a:ext>
                </a:extLst>
              </a:tr>
              <a:tr h="89919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сигнализации при экстренном торможении (ESS)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358290"/>
                  </a:ext>
                </a:extLst>
              </a:tr>
              <a:tr h="45865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помощи при старте на подъеме (HHC) и при движении под уклон (HDC)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5656423"/>
                  </a:ext>
                </a:extLst>
              </a:tr>
              <a:tr h="28832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Фронтальные и боковые подушки безопасности водителя и переднего пассажира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36170"/>
                  </a:ext>
                </a:extLst>
              </a:tr>
              <a:tr h="41681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Боковые подушки безопасности занавесочного типа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834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Крепления для детских кресел стандарта ISOFIX на втором ряду сидений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326502"/>
                  </a:ext>
                </a:extLst>
              </a:tr>
              <a:tr h="87999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Механизм блокировки открывания задних боковых дверей изнутри «Детский замок»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169164"/>
                  </a:ext>
                </a:extLst>
              </a:tr>
              <a:tr h="8799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автоматического экстренного торможения с возможностью распознавания пешеходов (AEB)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466482"/>
                  </a:ext>
                </a:extLst>
              </a:tr>
              <a:tr h="8799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удержания автомобиля в полосе движения (LKA)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0212022"/>
                  </a:ext>
                </a:extLst>
              </a:tr>
              <a:tr h="8799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распознавания дорожных знаков (SLIF)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7949619"/>
                  </a:ext>
                </a:extLst>
              </a:tr>
              <a:tr h="126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3717594"/>
                  </a:ext>
                </a:extLst>
              </a:tr>
              <a:tr h="66549">
                <a:tc rowSpan="39">
                  <a:txBody>
                    <a:bodyPr/>
                    <a:lstStyle/>
                    <a:p>
                      <a:pPr marL="36000" algn="ctr">
                        <a:lnSpc>
                          <a:spcPct val="100000"/>
                        </a:lnSpc>
                      </a:pPr>
                      <a:r>
                        <a:rPr lang="ru-RU" sz="800" b="1" i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Комфорт</a:t>
                      </a:r>
                      <a:endParaRPr lang="ru-RU" sz="4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3 режима движения </a:t>
                      </a: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(Eco, Comfort, Sport)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6656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defTabSz="7559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700" b="0" i="0" kern="120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4 </a:t>
                      </a:r>
                      <a:r>
                        <a:rPr lang="en-US" sz="700" b="0" i="0" kern="120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режима</a:t>
                      </a:r>
                      <a:r>
                        <a:rPr lang="en-US" sz="700" b="0" i="0" kern="120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en-US" sz="700" b="0" i="0" kern="120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движения</a:t>
                      </a:r>
                      <a:r>
                        <a:rPr lang="en-US" sz="700" b="0" i="0" kern="120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(Eco, Comfort, Sport, Off-road)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5129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marR="0" lvl="0" indent="0" algn="l" defTabSz="7559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Интеллектуальная система управления дальним светом (IHBC)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3430"/>
                  </a:ext>
                </a:extLst>
              </a:tr>
              <a:tr h="83694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defTabSz="7559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700" b="0" i="0" kern="120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Электроусилитель</a:t>
                      </a: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рулевого управления (</a:t>
                      </a:r>
                      <a:r>
                        <a:rPr lang="en-US" sz="700" b="0" i="0" kern="120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EPS)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925810"/>
                  </a:ext>
                </a:extLst>
              </a:tr>
              <a:tr h="103625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defTabSz="7559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Регулировка руля по высоте и по вылету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00" b="0" i="0" baseline="0" dirty="0">
                        <a:solidFill>
                          <a:srgbClr val="221E1F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137062"/>
                  </a:ext>
                </a:extLst>
              </a:tr>
              <a:tr h="92569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defTabSz="7559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700" b="0" i="0" kern="120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Двухзонный</a:t>
                      </a: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климат-контроль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074729"/>
                  </a:ext>
                </a:extLst>
              </a:tr>
              <a:tr h="63583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defTabSz="7559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Обогрев форсунок </a:t>
                      </a:r>
                      <a:r>
                        <a:rPr lang="ru-RU" sz="700" b="0" i="0" kern="120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омывателя</a:t>
                      </a: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лобового стекла и зоны покоя стеклоочистителей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00" b="0" i="0" baseline="0" dirty="0">
                        <a:solidFill>
                          <a:srgbClr val="221E1F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7634925"/>
                  </a:ext>
                </a:extLst>
              </a:tr>
              <a:tr h="40573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defTabSz="7559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Подогрев передних и задних сидений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336019"/>
                  </a:ext>
                </a:extLst>
              </a:tr>
              <a:tr h="59399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defTabSz="7559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Обогрев рулевого колеса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00" b="0" i="0" baseline="0" dirty="0">
                        <a:solidFill>
                          <a:srgbClr val="221E1F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2255466"/>
                  </a:ext>
                </a:extLst>
              </a:tr>
              <a:tr h="70543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defTabSz="755934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Сиденье водителя с механической регулировкой в 6 направлениях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945227"/>
                  </a:ext>
                </a:extLst>
              </a:tr>
              <a:tr h="705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marR="0" lvl="0" indent="0" algn="l" defTabSz="7559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Сиденье водителя с </a:t>
                      </a:r>
                      <a:r>
                        <a:rPr lang="ru-RU" sz="700" b="0" i="0" kern="120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электрорегулировкой</a:t>
                      </a:r>
                      <a:r>
                        <a:rPr lang="ru-RU" sz="700" b="0" i="0" kern="120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в 6 направлениях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829032"/>
                  </a:ext>
                </a:extLst>
              </a:tr>
              <a:tr h="40748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Сиденье переднего пассажира с механической регулировкой в 4 направлениях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00" b="0" i="0" baseline="0" dirty="0">
                        <a:solidFill>
                          <a:srgbClr val="221E1F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4569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Регулировка подголовников передних сидений в 2 направлениях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81788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marR="0" lvl="0" indent="0" algn="l" defTabSz="7559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Регулировка подголовников передних сидений в 4 направлениях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14843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Спинки сидений второго ряда с возможностью регулировки угла наклона и складывания в соотношении 60:40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00" b="0" i="0" baseline="0" dirty="0">
                        <a:solidFill>
                          <a:srgbClr val="221E1F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8686077"/>
                  </a:ext>
                </a:extLst>
              </a:tr>
              <a:tr h="54581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Наружные зеркала заднего вида с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электрорегулировкой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и подогревом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00" b="0" i="0" baseline="0" dirty="0">
                        <a:solidFill>
                          <a:srgbClr val="221E1F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33686"/>
                  </a:ext>
                </a:extLst>
              </a:tr>
              <a:tr h="73495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Электростеклоподъемники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передних и задних дверей с функцией защиты от защемления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00" b="0" i="0" baseline="0" dirty="0">
                        <a:solidFill>
                          <a:srgbClr val="221E1F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523205"/>
                  </a:ext>
                </a:extLst>
              </a:tr>
              <a:tr h="734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Электропривод складывания наружный зеркал</a:t>
                      </a:r>
                      <a:r>
                        <a:rPr lang="ru-RU" sz="7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заднего вида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488947"/>
                  </a:ext>
                </a:extLst>
              </a:tr>
              <a:tr h="56462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Цифровая приборная панель диагональю 7"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69103"/>
                  </a:ext>
                </a:extLst>
              </a:tr>
              <a:tr h="51382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Мультимедийная система с сенсорным экраном 12,3" с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Bluetooth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00" b="0" i="0" baseline="0" dirty="0">
                        <a:solidFill>
                          <a:srgbClr val="221E1F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61779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Аудиосистема с 6 динамиками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099957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marR="0" lvl="0" indent="0" algn="l" defTabSz="7559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Аудиосистема с 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8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динамиками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552170"/>
                  </a:ext>
                </a:extLst>
              </a:tr>
              <a:tr h="36142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Функция дублирования экрана смартфона на экране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мультимедиa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через USB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00" b="0" i="0" baseline="0" dirty="0">
                        <a:solidFill>
                          <a:srgbClr val="221E1F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1994166"/>
                  </a:ext>
                </a:extLst>
              </a:tr>
              <a:tr h="43911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Разъёмы USB (2 спереди, 2 сзади)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00" b="0" i="0" baseline="0" dirty="0">
                        <a:solidFill>
                          <a:srgbClr val="221E1F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345662"/>
                  </a:ext>
                </a:extLst>
              </a:tr>
              <a:tr h="62737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Электрическая розетка 12В в передней части центральной консоли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7293675"/>
                  </a:ext>
                </a:extLst>
              </a:tr>
              <a:tr h="627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marR="0" lvl="0" indent="0" algn="l" defTabSz="7559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Электрическая розетка 12В в багажном отделении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360563"/>
                  </a:ext>
                </a:extLst>
              </a:tr>
              <a:tr h="70506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Задние датчики парковки (4)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185383"/>
                  </a:ext>
                </a:extLst>
              </a:tr>
              <a:tr h="89332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Передние датчики парковки (4)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00" b="0" i="0" baseline="0" dirty="0">
                        <a:solidFill>
                          <a:srgbClr val="221E1F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669294"/>
                  </a:ext>
                </a:extLst>
              </a:tr>
              <a:tr h="893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Камера заднего вида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05061"/>
                  </a:ext>
                </a:extLst>
              </a:tr>
              <a:tr h="893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marR="0" lvl="0" indent="0" algn="l" defTabSz="7559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камер кругового обзора 360° 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7559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903245"/>
                  </a:ext>
                </a:extLst>
              </a:tr>
              <a:tr h="119373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Круиз-контроль с ограничителем скорости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374912"/>
                  </a:ext>
                </a:extLst>
              </a:tr>
              <a:tr h="1193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marR="0" lvl="0" indent="0" algn="l" defTabSz="7559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Интеллектуальный круиз-контроль (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ICC)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88726"/>
                  </a:ext>
                </a:extLst>
              </a:tr>
              <a:tr h="1193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мониторинга давления и температуры в шинах (TPMS)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00" b="0" i="0" baseline="0" dirty="0">
                        <a:solidFill>
                          <a:srgbClr val="221E1F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1591505"/>
                  </a:ext>
                </a:extLst>
              </a:tr>
              <a:tr h="1193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Электромеханический стояночный тормоз (EPB) и функция удержания автомобиля на месте (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AutoHold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00" b="0" i="0" baseline="0" dirty="0">
                        <a:solidFill>
                          <a:srgbClr val="221E1F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500" b="0" i="0" dirty="0">
                        <a:solidFill>
                          <a:schemeClr val="tx1"/>
                        </a:solidFill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449247"/>
                  </a:ext>
                </a:extLst>
              </a:tr>
              <a:tr h="1193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бесключевого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доступа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500" b="0" i="0" baseline="0" dirty="0">
                        <a:solidFill>
                          <a:srgbClr val="221E1F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4036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36000" algn="ctr">
                        <a:lnSpc>
                          <a:spcPct val="100000"/>
                        </a:lnSpc>
                      </a:pPr>
                      <a:endParaRPr lang="ru-RU" sz="4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Датчик дождя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i="0" baseline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7625" marR="47625" marT="0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500" b="0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06795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marR="0" lvl="0" indent="0" algn="l" defTabSz="7559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Беспроводная зарядка для мобильных устройств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42296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000" marR="0" lvl="0" indent="0" algn="l" defTabSz="7559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Электропривод двери багажника (управление кнопкой из салона/ кнопкой на двери багажного отделения/ кнопкой на ключе)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–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73227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36000" algn="ctr">
                        <a:lnSpc>
                          <a:spcPct val="100000"/>
                        </a:lnSpc>
                      </a:pPr>
                      <a:endParaRPr lang="ru-RU" sz="4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CarPlay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6330560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8" t="42703" r="13586" b="42727"/>
          <a:stretch/>
        </p:blipFill>
        <p:spPr>
          <a:xfrm>
            <a:off x="326685" y="197236"/>
            <a:ext cx="1853793" cy="36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723" y="287236"/>
            <a:ext cx="863115" cy="18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42419B-B552-FC03-4D69-B09AB2B37E25}"/>
              </a:ext>
            </a:extLst>
          </p:cNvPr>
          <p:cNvSpPr txBox="1"/>
          <p:nvPr/>
        </p:nvSpPr>
        <p:spPr>
          <a:xfrm>
            <a:off x="326685" y="7747785"/>
            <a:ext cx="687716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Представленные на изображениях автомобили могут отличаться от серийных моделей. Цвет, технические характеристики и комплектация автомобилей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BELGEE X70 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могут быть изменены в одностороннем порядке.</a:t>
            </a: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СЗАО «БЕЛДЖИ» вправе изменить сроки и условия программ. Подробные условия уточняйте в дилерских центрах «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BELGEE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» (список дилеров: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www.belgee.by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).</a:t>
            </a: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*Максимальная выгода на автомобиль состоит из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выгоды при покупке по программам «Лояльный трейд-ин» и «Цены сентября на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BELGEE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». Предложение действительно с 01.09.2026 г. по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3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0.09.2026 г. </a:t>
            </a: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**Специальная цена с учётом применимых выгод состоит из выгоды при покупке по программам «Лояльный трейд-ин» и «Цены сентября на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BELGEE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». Предложение действительно с 01.09.2026 г. по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3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0.09.2026 г. </a:t>
            </a:r>
            <a:endParaRPr lang="en-US" sz="600" dirty="0">
              <a:latin typeface="Inter Display" panose="02000503000000020004" pitchFamily="2" charset="0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1 Максимальная цена перепродажи носит информационный характер и не является публичной офертой. </a:t>
            </a: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2 Выгода при покупке по программе «Цены сентября на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BELGEE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» - это единовременная и разовая скидка, предоставляется дилером покупателю от розничной цены автомобиля. Программа действует с 01.09.2026 г. по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3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0.09.2026 г. </a:t>
            </a: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3 Выгода при покупке по программе «Трейд-ин» - это единовременная и разовая скидка, предоставляется дилером покупателю от розничной цены автомобиля, приобретаемого по программе, при сдаче в трейд-ин автомобиля любой марки с пробегом. Программа действует с 01.07.2026 г. по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3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0.09.2026 г.</a:t>
            </a: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4 Выгода при покупке по программе «Лояльный трейд-ин» - это единовременная и разовая скидка, предоставляется дилером покупателю от розничной цены автомобиля, приобретаемого по программе, при сдаче в трейд-ин автомобиля марки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G</a:t>
            </a:r>
            <a:r>
              <a:rPr lang="ru-RU" sz="600" dirty="0" err="1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eely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 или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BELGEE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 с пробегом. Программа действует с 01.07.2026 г. по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3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0.09.2026 г. 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DE6B00C-4240-1D19-789A-C0FFD440E6BF}"/>
              </a:ext>
            </a:extLst>
          </p:cNvPr>
          <p:cNvGrpSpPr/>
          <p:nvPr/>
        </p:nvGrpSpPr>
        <p:grpSpPr>
          <a:xfrm>
            <a:off x="282711" y="10125245"/>
            <a:ext cx="6994252" cy="369332"/>
            <a:chOff x="172979" y="9294032"/>
            <a:chExt cx="6994252" cy="3693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21378DC-A736-5287-5E5B-56F1A31DF801}"/>
                </a:ext>
              </a:extLst>
            </p:cNvPr>
            <p:cNvSpPr txBox="1"/>
            <p:nvPr/>
          </p:nvSpPr>
          <p:spPr>
            <a:xfrm>
              <a:off x="5724521" y="9353179"/>
              <a:ext cx="1442710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50" b="1" dirty="0">
                  <a:latin typeface="Arial" panose="020B0604020202020204" pitchFamily="34" charset="0"/>
                  <a:cs typeface="Arial" panose="020B0604020202020204" pitchFamily="34" charset="0"/>
                </a:rPr>
                <a:t>belgee-bobruisk.by</a:t>
              </a:r>
              <a:endParaRPr lang="ru-RU" sz="9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00BBAB4-FB16-AEE2-22DE-61417FC84EBD}"/>
                </a:ext>
              </a:extLst>
            </p:cNvPr>
            <p:cNvSpPr txBox="1"/>
            <p:nvPr/>
          </p:nvSpPr>
          <p:spPr>
            <a:xfrm>
              <a:off x="172979" y="9294032"/>
              <a:ext cx="34152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Официальный дилер </a:t>
              </a:r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Belgee</a:t>
              </a:r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 – </a:t>
              </a:r>
              <a:r>
                <a:rPr lang="ru-RU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ООО «</a:t>
              </a:r>
              <a:r>
                <a:rPr lang="ru-RU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Могилевмоторс</a:t>
              </a:r>
              <a:r>
                <a:rPr lang="ru-RU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»</a:t>
              </a:r>
            </a:p>
            <a:p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г. Бобруйск, ул. Минская, 108б\1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F8E110E-6FEF-A3E9-F9F9-8A5A43DCD469}"/>
                </a:ext>
              </a:extLst>
            </p:cNvPr>
            <p:cNvSpPr txBox="1"/>
            <p:nvPr/>
          </p:nvSpPr>
          <p:spPr>
            <a:xfrm>
              <a:off x="3928835" y="9368568"/>
              <a:ext cx="14550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+375 (44) 588-90-00</a:t>
              </a:r>
            </a:p>
          </p:txBody>
        </p: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A031471D-57E2-4298-F466-D5F2ED7FB1A6}"/>
                </a:ext>
              </a:extLst>
            </p:cNvPr>
            <p:cNvCxnSpPr/>
            <p:nvPr/>
          </p:nvCxnSpPr>
          <p:spPr>
            <a:xfrm>
              <a:off x="3549591" y="9310861"/>
              <a:ext cx="0" cy="3154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96C3CE1A-040B-8281-916C-BD549B71B491}"/>
                </a:ext>
              </a:extLst>
            </p:cNvPr>
            <p:cNvCxnSpPr/>
            <p:nvPr/>
          </p:nvCxnSpPr>
          <p:spPr>
            <a:xfrm>
              <a:off x="5507000" y="9310861"/>
              <a:ext cx="0" cy="3154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6DF47B7C-3648-553A-2B21-6DA98E4C95C2}"/>
              </a:ext>
            </a:extLst>
          </p:cNvPr>
          <p:cNvCxnSpPr>
            <a:cxnSpLocks/>
          </p:cNvCxnSpPr>
          <p:nvPr/>
        </p:nvCxnSpPr>
        <p:spPr>
          <a:xfrm>
            <a:off x="0" y="9993684"/>
            <a:ext cx="7559675" cy="0"/>
          </a:xfrm>
          <a:prstGeom prst="line">
            <a:avLst/>
          </a:prstGeom>
          <a:ln w="190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263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7369</TotalTime>
  <Words>1448</Words>
  <Application>Microsoft Office PowerPoint</Application>
  <PresentationFormat>Произвольный</PresentationFormat>
  <Paragraphs>404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Inter Display</vt:lpstr>
      <vt:lpstr>Office Theme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Litvina</dc:creator>
  <cp:lastModifiedBy>User</cp:lastModifiedBy>
  <cp:revision>296</cp:revision>
  <cp:lastPrinted>2025-04-29T12:36:14Z</cp:lastPrinted>
  <dcterms:created xsi:type="dcterms:W3CDTF">2025-02-26T08:15:47Z</dcterms:created>
  <dcterms:modified xsi:type="dcterms:W3CDTF">2026-08-31T16:06:23Z</dcterms:modified>
</cp:coreProperties>
</file>